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68" r:id="rId3"/>
    <p:sldMasterId id="2147483767" r:id="rId4"/>
    <p:sldMasterId id="2147483689" r:id="rId5"/>
    <p:sldMasterId id="2147483705" r:id="rId6"/>
    <p:sldMasterId id="2147483739" r:id="rId7"/>
    <p:sldMasterId id="2147483743" r:id="rId8"/>
    <p:sldMasterId id="2147483755" r:id="rId9"/>
  </p:sldMasterIdLst>
  <p:notesMasterIdLst>
    <p:notesMasterId r:id="rId25"/>
  </p:notesMasterIdLst>
  <p:handoutMasterIdLst>
    <p:handoutMasterId r:id="rId26"/>
  </p:handoutMasterIdLst>
  <p:sldIdLst>
    <p:sldId id="267" r:id="rId10"/>
    <p:sldId id="293" r:id="rId11"/>
    <p:sldId id="313" r:id="rId12"/>
    <p:sldId id="286" r:id="rId13"/>
    <p:sldId id="316" r:id="rId14"/>
    <p:sldId id="317" r:id="rId15"/>
    <p:sldId id="306" r:id="rId16"/>
    <p:sldId id="288" r:id="rId17"/>
    <p:sldId id="295" r:id="rId18"/>
    <p:sldId id="318" r:id="rId19"/>
    <p:sldId id="319" r:id="rId20"/>
    <p:sldId id="320" r:id="rId21"/>
    <p:sldId id="321" r:id="rId22"/>
    <p:sldId id="322" r:id="rId23"/>
    <p:sldId id="31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78697" autoAdjust="0"/>
  </p:normalViewPr>
  <p:slideViewPr>
    <p:cSldViewPr snapToGrid="0" snapToObjects="1">
      <p:cViewPr varScale="1">
        <p:scale>
          <a:sx n="75" d="100"/>
          <a:sy n="75" d="100"/>
        </p:scale>
        <p:origin x="2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4"/>
    </p:cViewPr>
  </p:sorterViewPr>
  <p:notesViewPr>
    <p:cSldViewPr snapToGrid="0" snapToObjects="1"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7" cy="46418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22" y="0"/>
            <a:ext cx="3038057" cy="46418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7200ABB2-D746-4C1D-AE98-DA5FEDEBDAF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057" cy="46418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22" y="8830621"/>
            <a:ext cx="3038057" cy="46418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C162D514-7862-4C08-B408-919A982A7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1D3B336-3E8D-401B-B520-71444209E433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36D42AF0-1105-4E84-8FE7-CA2A320F2B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2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169863"/>
            <a:ext cx="2689225" cy="2017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1393" y="2188173"/>
            <a:ext cx="6666608" cy="6873694"/>
          </a:xfrm>
        </p:spPr>
        <p:txBody>
          <a:bodyPr/>
          <a:lstStyle/>
          <a:p>
            <a:pPr>
              <a:spcAft>
                <a:spcPts val="1205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3438" y="665163"/>
            <a:ext cx="5303837" cy="3976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683081"/>
            <a:ext cx="5608320" cy="4183380"/>
          </a:xfrm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2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458788"/>
            <a:ext cx="4752975" cy="3565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297580"/>
            <a:ext cx="5608320" cy="3986184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2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938" y="401638"/>
            <a:ext cx="4108450" cy="30813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3736351"/>
            <a:ext cx="5608320" cy="5228467"/>
          </a:xfrm>
        </p:spPr>
        <p:txBody>
          <a:bodyPr>
            <a:noAutofit/>
          </a:bodyPr>
          <a:lstStyle/>
          <a:p>
            <a:pPr>
              <a:spcAft>
                <a:spcPts val="1217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2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2625" y="128588"/>
            <a:ext cx="3263900" cy="244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1139" y="2705216"/>
            <a:ext cx="6433575" cy="6374310"/>
          </a:xfrm>
        </p:spPr>
        <p:txBody>
          <a:bodyPr>
            <a:noAutofit/>
          </a:bodyPr>
          <a:lstStyle/>
          <a:p>
            <a:pPr>
              <a:spcAft>
                <a:spcPts val="1217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7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28588"/>
            <a:ext cx="4119563" cy="308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1231" y="3384399"/>
            <a:ext cx="6102433" cy="569512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41288"/>
            <a:ext cx="418306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173" y="3495696"/>
            <a:ext cx="5608320" cy="5334271"/>
          </a:xfrm>
        </p:spPr>
        <p:txBody>
          <a:bodyPr>
            <a:normAutofit/>
          </a:bodyPr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6EB7-1AD4-4A2D-8DF0-B756046ECB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2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7093" y="4403760"/>
            <a:ext cx="5608320" cy="47371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9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02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7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5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98500"/>
            <a:ext cx="5621338" cy="42148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AF0-1105-4E84-8FE7-CA2A320F2B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6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jpe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2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0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8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6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22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52400" y="90805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8400"/>
            <a:ext cx="8780463" cy="4838700"/>
          </a:xfrm>
        </p:spPr>
        <p:txBody>
          <a:bodyPr>
            <a:noAutofit/>
          </a:bodyPr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SzPct val="90000"/>
              <a:buFont typeface="Garamond" pitchFamily="18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99" y="254000"/>
            <a:ext cx="8904289" cy="71120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6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3375" y="6340524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1EBF6-1EEF-4E93-8B11-51B9CB06F3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790702"/>
            <a:ext cx="6858000" cy="1719263"/>
          </a:xfrm>
        </p:spPr>
        <p:txBody>
          <a:bodyPr anchor="b">
            <a:noAutofit/>
          </a:bodyPr>
          <a:lstStyle>
            <a:lvl1pPr marL="0" algn="ctr" defTabSz="685791" rtl="0" eaLnBrk="1" latinLnBrk="0" hangingPunct="1">
              <a:lnSpc>
                <a:spcPct val="12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800" b="1" kern="1200" cap="small" dirty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>
            <a:normAutofit/>
          </a:bodyPr>
          <a:lstStyle>
            <a:lvl1pPr marL="0" indent="0" algn="ctr" defTabSz="685791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3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6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7951B275-4C78-BD4D-8523-5EAC48F305F6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algn="r" defTabSz="914400">
                <a:defRPr/>
              </a:pPr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2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6" y="1276697"/>
            <a:ext cx="4238625" cy="4900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515" y="1276697"/>
            <a:ext cx="4214047" cy="4900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66" y="1263997"/>
            <a:ext cx="4361618" cy="12410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66" y="2505075"/>
            <a:ext cx="436161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53187"/>
            <a:ext cx="4255410" cy="12518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425541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3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2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8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217054"/>
            <a:ext cx="3331369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5250"/>
            <a:ext cx="4997170" cy="49861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1" y="2057400"/>
            <a:ext cx="3331369" cy="4064000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5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17054"/>
            <a:ext cx="2949178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17054"/>
            <a:ext cx="4629150" cy="4643998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2" indent="0">
              <a:buNone/>
              <a:defRPr sz="1500"/>
            </a:lvl5pPr>
            <a:lvl6pPr marL="1714478" indent="0">
              <a:buNone/>
              <a:defRPr sz="1500"/>
            </a:lvl6pPr>
            <a:lvl7pPr marL="2057374" indent="0">
              <a:buNone/>
              <a:defRPr sz="1500"/>
            </a:lvl7pPr>
            <a:lvl8pPr marL="2400269" indent="0">
              <a:buNone/>
              <a:defRPr sz="1500"/>
            </a:lvl8pPr>
            <a:lvl9pPr marL="274316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1" y="6450120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3" y="6472660"/>
            <a:ext cx="1176092" cy="320040"/>
          </a:xfrm>
          <a:prstGeom prst="rect">
            <a:avLst/>
          </a:prstGeom>
        </p:spPr>
      </p:pic>
      <p:pic>
        <p:nvPicPr>
          <p:cNvPr id="1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5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9" y="6472660"/>
            <a:ext cx="1076623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5" y="6472660"/>
            <a:ext cx="873506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1" y="6472660"/>
            <a:ext cx="724304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9"/>
            <a:ext cx="1234440" cy="612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1472542" y="0"/>
            <a:ext cx="6198919" cy="110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smtClean="0"/>
              <a:t>Click to edit Master title style</a:t>
            </a:r>
            <a:endParaRPr b="1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5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9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9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5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5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9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9" y="6354330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2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5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2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7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4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3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5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2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9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2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0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8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6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22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52400" y="90805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8400"/>
            <a:ext cx="8780463" cy="4838700"/>
          </a:xfrm>
        </p:spPr>
        <p:txBody>
          <a:bodyPr>
            <a:noAutofit/>
          </a:bodyPr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SzPct val="90000"/>
              <a:buFont typeface="Garamond" pitchFamily="18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99" y="254000"/>
            <a:ext cx="8904289" cy="71120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6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3375" y="6340524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0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790700"/>
            <a:ext cx="6858000" cy="1719263"/>
          </a:xfrm>
        </p:spPr>
        <p:txBody>
          <a:bodyPr anchor="b">
            <a:noAutofit/>
          </a:bodyPr>
          <a:lstStyle>
            <a:lvl1pPr marL="0" algn="ctr" defTabSz="685791" rtl="0" eaLnBrk="1" latinLnBrk="0" hangingPunct="1">
              <a:lnSpc>
                <a:spcPct val="12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800" b="1" kern="1200" cap="small" dirty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>
            <a:normAutofit/>
          </a:bodyPr>
          <a:lstStyle>
            <a:lvl1pPr marL="0" indent="0" algn="ctr" defTabSz="685791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3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5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7951B275-4C78-BD4D-8523-5EAC48F305F6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algn="r" defTabSz="914400">
                <a:defRPr/>
              </a:pPr>
              <a:t>‹#›</a:t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800"/>
            <a:ext cx="8579760" cy="48511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2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276697"/>
            <a:ext cx="4238625" cy="4900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514" y="1276697"/>
            <a:ext cx="4214047" cy="4900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65" y="1263997"/>
            <a:ext cx="4361618" cy="12410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65" y="2505075"/>
            <a:ext cx="436161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53187"/>
            <a:ext cx="4255410" cy="125188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425541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3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181679"/>
            <a:ext cx="1234440" cy="612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42516"/>
          <a:stretch>
            <a:fillRect/>
          </a:stretch>
        </p:blipFill>
        <p:spPr>
          <a:xfrm>
            <a:off x="136564" y="210503"/>
            <a:ext cx="1233920" cy="5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2541" y="0"/>
            <a:ext cx="6198919" cy="1105469"/>
          </a:xfrm>
        </p:spPr>
        <p:txBody>
          <a:bodyPr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40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8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217054"/>
            <a:ext cx="3331369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5250"/>
            <a:ext cx="4997170" cy="49861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057400"/>
            <a:ext cx="3331369" cy="4064000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17054"/>
            <a:ext cx="2949178" cy="840346"/>
          </a:xfrm>
        </p:spPr>
        <p:txBody>
          <a:bodyPr anchor="b">
            <a:normAutofit/>
          </a:bodyPr>
          <a:lstStyle>
            <a:lvl1pPr>
              <a:defRPr lang="en-US"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17054"/>
            <a:ext cx="4629150" cy="4643998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2" indent="0">
              <a:buNone/>
              <a:defRPr sz="1500"/>
            </a:lvl5pPr>
            <a:lvl6pPr marL="1714478" indent="0">
              <a:buNone/>
              <a:defRPr sz="1500"/>
            </a:lvl6pPr>
            <a:lvl7pPr marL="2057374" indent="0">
              <a:buNone/>
              <a:defRPr sz="1500"/>
            </a:lvl7pPr>
            <a:lvl8pPr marL="2400269" indent="0">
              <a:buNone/>
              <a:defRPr sz="1500"/>
            </a:lvl8pPr>
            <a:lvl9pPr marL="274316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50118"/>
            <a:ext cx="369211" cy="365125"/>
          </a:xfrm>
        </p:spPr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425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10662" y="6472660"/>
            <a:ext cx="1176092" cy="320040"/>
          </a:xfrm>
          <a:prstGeom prst="rect">
            <a:avLst/>
          </a:prstGeom>
        </p:spPr>
      </p:pic>
      <p:pic>
        <p:nvPicPr>
          <p:cNvPr id="10" name="Picture 2" descr="Inline imag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2457"/>
          <a:stretch/>
        </p:blipFill>
        <p:spPr bwMode="auto">
          <a:xfrm>
            <a:off x="7235844" y="6472660"/>
            <a:ext cx="127950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11120"/>
          <a:stretch/>
        </p:blipFill>
        <p:spPr>
          <a:xfrm>
            <a:off x="1450278" y="6472660"/>
            <a:ext cx="1076623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" y="6472660"/>
            <a:ext cx="839680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/>
          <a:srcRect l="28835" t="17335" r="31526"/>
          <a:stretch/>
        </p:blipFill>
        <p:spPr>
          <a:xfrm>
            <a:off x="4670514" y="6472660"/>
            <a:ext cx="873506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027780" y="6472660"/>
            <a:ext cx="724304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/>
          <a:srcRect r="54468"/>
          <a:stretch/>
        </p:blipFill>
        <p:spPr>
          <a:xfrm>
            <a:off x="7793486" y="327697"/>
            <a:ext cx="1234440" cy="612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36564" y="151410"/>
            <a:ext cx="1233920" cy="9648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1472541" y="0"/>
            <a:ext cx="6198919" cy="110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791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308100" algn="l"/>
              </a:tabLst>
              <a:defRPr lang="en-US" sz="3300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smtClean="0"/>
              <a:t>Click to edit Master title style</a:t>
            </a:r>
            <a:endParaRPr b="1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65173"/>
            <a:ext cx="9144000" cy="0"/>
          </a:xfrm>
          <a:prstGeom prst="line">
            <a:avLst/>
          </a:prstGeom>
          <a:ln w="63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4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7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7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3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3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8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8" y="6354328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0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4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7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7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3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3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8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8" y="6354328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0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4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7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7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3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3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8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8" y="6354328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0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4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7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7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3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3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8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8" y="6354328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0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1BBB-D2B1-4BEC-8DDC-AFD59C64F6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r="54468"/>
          <a:stretch/>
        </p:blipFill>
        <p:spPr>
          <a:xfrm>
            <a:off x="510294" y="167654"/>
            <a:ext cx="1553844" cy="77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>
          <a:xfrm>
            <a:off x="3070534" y="6389929"/>
            <a:ext cx="1611698" cy="438578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4" y="6360797"/>
            <a:ext cx="1577148" cy="4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6" y="6360797"/>
            <a:ext cx="1296000" cy="496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" y="6331663"/>
            <a:ext cx="1303560" cy="496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6228273"/>
            <a:ext cx="9144000" cy="34505"/>
          </a:xfrm>
          <a:prstGeom prst="line">
            <a:avLst/>
          </a:prstGeom>
          <a:ln w="127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3728" y="275138"/>
            <a:ext cx="848183" cy="66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/>
          <a:srcRect l="27098" r="31526"/>
          <a:stretch/>
        </p:blipFill>
        <p:spPr>
          <a:xfrm>
            <a:off x="4888388" y="6354328"/>
            <a:ext cx="1048109" cy="445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09644" y="6403100"/>
            <a:ext cx="896834" cy="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52400" y="90805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8400"/>
            <a:ext cx="8780463" cy="4838700"/>
          </a:xfrm>
        </p:spPr>
        <p:txBody>
          <a:bodyPr>
            <a:noAutofit/>
          </a:bodyPr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SzPct val="90000"/>
              <a:buFont typeface="Garamond" pitchFamily="18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3" y="254000"/>
            <a:ext cx="8904289" cy="71120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6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3375" y="634053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2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20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8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1"/>
              </a:buClr>
              <a:defRPr lang="en-US" sz="1600" kern="1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22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52400" y="908050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42875" y="6151563"/>
            <a:ext cx="8789988" cy="0"/>
          </a:xfrm>
          <a:prstGeom prst="line">
            <a:avLst/>
          </a:prstGeom>
          <a:noFill/>
          <a:ln w="25400">
            <a:solidFill>
              <a:srgbClr val="0065A4"/>
            </a:solidFill>
            <a:round/>
            <a:headEnd/>
            <a:tailEnd/>
          </a:ln>
          <a:effectLst>
            <a:outerShdw blurRad="63500" dist="26940" sx="999" sy="999" algn="t" rotWithShape="0">
              <a:srgbClr val="000000">
                <a:alpha val="74998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8400"/>
            <a:ext cx="8780463" cy="4838700"/>
          </a:xfrm>
        </p:spPr>
        <p:txBody>
          <a:bodyPr>
            <a:noAutofit/>
          </a:bodyPr>
          <a:lstStyle>
            <a:lvl1pPr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SzPct val="90000"/>
              <a:buFont typeface="Garamond" pitchFamily="18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99" y="254000"/>
            <a:ext cx="8904289" cy="71120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6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3375" y="6340524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6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1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4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51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73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3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20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6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29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4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6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5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26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2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85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5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69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6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theme" Target="../theme/theme5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9.xml"/><Relationship Id="rId22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600"/>
            <a:ext cx="914400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54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4880-B202-5E45-B86D-AE8923959EC6}" type="datetimeFigureOut">
              <a:rPr lang="en-US" smtClean="0"/>
              <a:pPr/>
              <a:t>12/8/16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DE75769-2532-BE45-A755-FD87D5799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75" y="6340524"/>
            <a:ext cx="857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681EBF6-1EEF-4E93-8B11-51B9CB06F3CA}" type="slidenum">
              <a:rPr lang="en-US" smtClean="0"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7479"/>
            <a:ext cx="1904476" cy="7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rgbClr val="0067A4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lang="en-US" sz="2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Ø"/>
        <a:defRPr lang="en-US"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Garamond" pitchFamily="18" charset="0"/>
        <a:buChar char="−"/>
        <a:defRPr lang="en-US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Arial" charset="0"/>
        <a:buChar char="•"/>
        <a:defRPr lang="en-US" sz="16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lang="en-US" sz="2200" kern="1200">
          <a:solidFill>
            <a:schemeClr val="tx1"/>
          </a:solidFill>
          <a:latin typeface="Garamond" pitchFamily="18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0D1CBF-65B1-414B-B056-A8D0229FE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7F1D-DE42-E746-946D-208C77992677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21D5-5A38-4C4B-AECC-F0B413C5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75" y="6340524"/>
            <a:ext cx="857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681EBF6-1EEF-4E93-8B11-51B9CB06F3CA}" type="slidenum">
              <a: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7479"/>
            <a:ext cx="1904476" cy="7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5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rgbClr val="0067A4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lang="en-US" sz="2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Ø"/>
        <a:defRPr lang="en-US"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Garamond" pitchFamily="18" charset="0"/>
        <a:buChar char="−"/>
        <a:defRPr lang="en-US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Arial" charset="0"/>
        <a:buChar char="•"/>
        <a:defRPr lang="en-US" sz="16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lang="en-US" sz="2200" kern="1200">
          <a:solidFill>
            <a:schemeClr val="tx1"/>
          </a:solidFill>
          <a:latin typeface="Garamond" pitchFamily="18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0D1CBF-65B1-414B-B056-A8D0229FE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75" y="6340524"/>
            <a:ext cx="857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681EBF6-1EEF-4E93-8B11-51B9CB06F3CA}" type="slidenum">
              <a: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8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rgbClr val="0067A4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  <a:ea typeface="MS PGothic" pitchFamily="34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lang="en-US" sz="2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Ø"/>
        <a:defRPr lang="en-US"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Garamond" pitchFamily="18" charset="0"/>
        <a:buChar char="−"/>
        <a:defRPr lang="en-US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90000"/>
        <a:buFont typeface="Arial" charset="0"/>
        <a:buChar char="•"/>
        <a:defRPr lang="en-US" sz="16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lang="en-US" sz="2200" kern="1200">
          <a:solidFill>
            <a:schemeClr val="tx1"/>
          </a:solidFill>
          <a:latin typeface="Garamond" pitchFamily="18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600"/>
            <a:ext cx="914400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54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600"/>
            <a:ext cx="914400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54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Bills/189/House/H4568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Bills/189/House/H4568" TargetMode="External"/><Relationship Id="rId4" Type="http://schemas.openxmlformats.org/officeDocument/2006/relationships/image" Target="../media/image6.png"/><Relationship Id="rId5" Type="http://schemas.openxmlformats.org/officeDocument/2006/relationships/hyperlink" Target="mailto:Storage.DOER@state.ma.us" TargetMode="External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cid:image007.jpg@01D16A6F.01C7F210" TargetMode="External"/><Relationship Id="rId6" Type="http://schemas.openxmlformats.org/officeDocument/2006/relationships/image" Target="../media/image28.jpeg"/><Relationship Id="rId7" Type="http://schemas.openxmlformats.org/officeDocument/2006/relationships/image" Target="cid:image006.jpg@01D16A6F.01C7F210" TargetMode="External"/><Relationship Id="rId8" Type="http://schemas.openxmlformats.org/officeDocument/2006/relationships/image" Target="../media/image16.png"/><Relationship Id="rId9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Energy Storage Initiative </a:t>
            </a:r>
            <a:br>
              <a:rPr lang="en-US" sz="4000" b="1" dirty="0" smtClean="0"/>
            </a:br>
            <a:r>
              <a:rPr lang="en-US" sz="3600" b="1" i="1" dirty="0" smtClean="0"/>
              <a:t>State of Charge</a:t>
            </a:r>
            <a:r>
              <a:rPr lang="en-US" sz="3600" b="1" dirty="0" smtClean="0"/>
              <a:t> Study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51436"/>
            <a:ext cx="6400800" cy="21358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DOER Commissioner Judith Judson</a:t>
            </a:r>
          </a:p>
          <a:p>
            <a:r>
              <a:rPr lang="en-US" dirty="0" smtClean="0"/>
              <a:t>New England Electricity Restructuring Roundtable</a:t>
            </a:r>
          </a:p>
          <a:p>
            <a:r>
              <a:rPr lang="en-US" dirty="0" smtClean="0"/>
              <a:t>December 9,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9" y="189187"/>
            <a:ext cx="3267999" cy="21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484" y="0"/>
            <a:ext cx="7773516" cy="1169043"/>
          </a:xfrm>
        </p:spPr>
        <p:txBody>
          <a:bodyPr>
            <a:noAutofit/>
          </a:bodyPr>
          <a:lstStyle/>
          <a:p>
            <a:r>
              <a:rPr lang="en-US" sz="2800" dirty="0"/>
              <a:t>Clean </a:t>
            </a:r>
            <a:r>
              <a:rPr lang="en-US" sz="2800" dirty="0" smtClean="0"/>
              <a:t>Energy Legislation</a:t>
            </a:r>
            <a:br>
              <a:rPr lang="en-US" sz="2800" dirty="0" smtClean="0"/>
            </a:br>
            <a:r>
              <a:rPr lang="en-US" sz="2800" i="1" dirty="0"/>
              <a:t>“An Act Relative to Energy Diversity</a:t>
            </a:r>
            <a:r>
              <a:rPr lang="en-US" sz="2800" dirty="0"/>
              <a:t>” </a:t>
            </a:r>
            <a:r>
              <a:rPr lang="en-US" sz="2800" i="1" dirty="0"/>
              <a:t>(</a:t>
            </a:r>
            <a:r>
              <a:rPr lang="en-US" sz="2800" i="1" u="sng" dirty="0">
                <a:hlinkClick r:id="rId3"/>
              </a:rPr>
              <a:t>H. 4568</a:t>
            </a:r>
            <a:r>
              <a:rPr lang="en-US" sz="2800" i="1" dirty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29" y="1308541"/>
            <a:ext cx="5772806" cy="5399395"/>
          </a:xfrm>
        </p:spPr>
        <p:txBody>
          <a:bodyPr>
            <a:normAutofit/>
          </a:bodyPr>
          <a:lstStyle/>
          <a:p>
            <a:pPr marL="231775" lvl="1" indent="-231775">
              <a:buSzPct val="100000"/>
              <a:buFont typeface="Arial" pitchFamily="34" charset="0"/>
              <a:buChar char="•"/>
              <a:defRPr/>
            </a:pPr>
            <a:endParaRPr lang="en-US" sz="2600" b="1" dirty="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 b="656"/>
          <a:stretch>
            <a:fillRect/>
          </a:stretch>
        </p:blipFill>
        <p:spPr>
          <a:xfrm>
            <a:off x="136564" y="210503"/>
            <a:ext cx="1233920" cy="9585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34661"/>
            <a:ext cx="9144000" cy="5273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SzPct val="100000"/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Governor </a:t>
            </a:r>
            <a:r>
              <a:rPr lang="en-US" sz="2400" b="1" dirty="0">
                <a:solidFill>
                  <a:prstClr val="black"/>
                </a:solidFill>
              </a:rPr>
              <a:t>Baker signed bi-partisan, comprehensive energy diversification legislation on August 8, 2016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Utility procurements  1,200 MW hydroelectric; 1,600 MW offshore wind</a:t>
            </a:r>
          </a:p>
          <a:p>
            <a:pPr marL="457200" lvl="2" indent="0">
              <a:buSzPct val="100000"/>
              <a:buFont typeface="Arial"/>
              <a:buNone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lvl="2" indent="0">
              <a:buSzPct val="100000"/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Massachusetts </a:t>
            </a:r>
            <a:r>
              <a:rPr lang="en-US" sz="2400" b="1" dirty="0">
                <a:solidFill>
                  <a:prstClr val="black"/>
                </a:solidFill>
              </a:rPr>
              <a:t>is now the third state in the country to have an advanced energy storage procurement </a:t>
            </a:r>
            <a:r>
              <a:rPr lang="en-US" sz="2400" b="1" dirty="0" smtClean="0">
                <a:solidFill>
                  <a:prstClr val="black"/>
                </a:solidFill>
              </a:rPr>
              <a:t>authorization.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Provides a definition for energy storage;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Clarifies </a:t>
            </a:r>
            <a:r>
              <a:rPr lang="en-US" sz="2400" dirty="0">
                <a:solidFill>
                  <a:prstClr val="black"/>
                </a:solidFill>
              </a:rPr>
              <a:t>utility ownership of storage;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Allows storage to be paired with clean energy procurements</a:t>
            </a:r>
            <a:r>
              <a:rPr lang="en-US" sz="2400" dirty="0" smtClean="0">
                <a:solidFill>
                  <a:prstClr val="black"/>
                </a:solidFill>
              </a:rPr>
              <a:t>;</a:t>
            </a:r>
          </a:p>
          <a:p>
            <a:pPr marL="1146175" lvl="3" indent="-231775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1,200 MW hydropower, 1,600 MW offshore wind</a:t>
            </a:r>
            <a:endParaRPr lang="en-US" dirty="0">
              <a:solidFill>
                <a:prstClr val="black"/>
              </a:solidFill>
            </a:endParaRP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Authorizes DOER to set an energy storage target.</a:t>
            </a:r>
          </a:p>
          <a:p>
            <a:pPr marL="1146175" lvl="3" indent="-231775"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If a target is set, the legislation allows funding flexibility to achieve it – including alternative compliance payments , energy efficiency funds, and refine existing procurement </a:t>
            </a:r>
            <a:r>
              <a:rPr lang="en-US" sz="2200" dirty="0" smtClean="0">
                <a:solidFill>
                  <a:prstClr val="black"/>
                </a:solidFill>
              </a:rPr>
              <a:t>methods.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484" y="25916"/>
            <a:ext cx="7773516" cy="1143128"/>
          </a:xfrm>
        </p:spPr>
        <p:txBody>
          <a:bodyPr>
            <a:noAutofit/>
          </a:bodyPr>
          <a:lstStyle/>
          <a:p>
            <a:r>
              <a:rPr lang="en-US" sz="2800" dirty="0"/>
              <a:t>Clean </a:t>
            </a:r>
            <a:r>
              <a:rPr lang="en-US" sz="2800" dirty="0" smtClean="0"/>
              <a:t>Energy Legislation</a:t>
            </a:r>
            <a:br>
              <a:rPr lang="en-US" sz="2800" dirty="0" smtClean="0"/>
            </a:br>
            <a:r>
              <a:rPr lang="en-US" sz="2800" i="1" dirty="0"/>
              <a:t>“An Act Relative to Energy Diversity</a:t>
            </a:r>
            <a:r>
              <a:rPr lang="en-US" sz="2800" dirty="0"/>
              <a:t>” </a:t>
            </a:r>
            <a:r>
              <a:rPr lang="en-US" sz="2800" i="1" dirty="0"/>
              <a:t>(</a:t>
            </a:r>
            <a:r>
              <a:rPr lang="en-US" sz="2800" i="1" u="sng" dirty="0">
                <a:hlinkClick r:id="rId3"/>
              </a:rPr>
              <a:t>H. 4568</a:t>
            </a:r>
            <a:r>
              <a:rPr lang="en-US" sz="2800" i="1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 b="656"/>
          <a:stretch>
            <a:fillRect/>
          </a:stretch>
        </p:blipFill>
        <p:spPr>
          <a:xfrm>
            <a:off x="136564" y="210503"/>
            <a:ext cx="1233920" cy="9585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581464"/>
            <a:ext cx="9144000" cy="525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SzPct val="100000"/>
              <a:buFont typeface="Arial"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Storage Next Steps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Determine whether to set energy storage targets for Massachusetts electric companies</a:t>
            </a:r>
          </a:p>
          <a:p>
            <a:pPr marL="1603375" lvl="4" indent="-231775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Currently out for stakeholder comment</a:t>
            </a:r>
          </a:p>
          <a:p>
            <a:pPr marL="1603375" lvl="4" indent="-231775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Comments due to </a:t>
            </a:r>
            <a:r>
              <a:rPr lang="en-US" sz="2800" dirty="0" smtClean="0">
                <a:solidFill>
                  <a:prstClr val="black"/>
                </a:solidFill>
                <a:hlinkClick r:id="rId5"/>
              </a:rPr>
              <a:t>Storage.DOER@state.ma.us</a:t>
            </a:r>
            <a:r>
              <a:rPr lang="en-US" sz="2800" dirty="0" smtClean="0">
                <a:solidFill>
                  <a:prstClr val="black"/>
                </a:solidFill>
              </a:rPr>
              <a:t> by December 16, 2016</a:t>
            </a:r>
          </a:p>
          <a:p>
            <a:pPr marL="1603375" lvl="4" indent="-231775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Determination will be made by December 31, 2016</a:t>
            </a:r>
          </a:p>
          <a:p>
            <a:pPr marL="914400" lvl="3" indent="0">
              <a:buSzPct val="100000"/>
              <a:buFont typeface="Arial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If DOER determines to set a target, it will be adopted by July 1, 2017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484" y="25915"/>
            <a:ext cx="7773516" cy="143466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Grant Initiatives for Storage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b="656"/>
          <a:stretch>
            <a:fillRect/>
          </a:stretch>
        </p:blipFill>
        <p:spPr>
          <a:xfrm>
            <a:off x="136564" y="210503"/>
            <a:ext cx="1233920" cy="9585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8014" y="1399081"/>
            <a:ext cx="8718330" cy="516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2400" b="1" u="sng" dirty="0" smtClean="0">
                <a:solidFill>
                  <a:sysClr val="windowText" lastClr="000000"/>
                </a:solidFill>
              </a:rPr>
              <a:t>Energy Storage Demonstrations RFP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$10 million 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RFP to be released by </a:t>
            </a:r>
            <a:r>
              <a:rPr lang="en-IN" sz="2000" dirty="0" err="1" smtClean="0">
                <a:solidFill>
                  <a:sysClr val="windowText" lastClr="000000"/>
                </a:solidFill>
              </a:rPr>
              <a:t>MassCEC</a:t>
            </a:r>
            <a:r>
              <a:rPr lang="en-IN" sz="2000" dirty="0" smtClean="0">
                <a:solidFill>
                  <a:sysClr val="windowText" lastClr="000000"/>
                </a:solidFill>
              </a:rPr>
              <a:t>  in December</a:t>
            </a:r>
          </a:p>
          <a:p>
            <a:pPr>
              <a:defRPr/>
            </a:pPr>
            <a:r>
              <a:rPr lang="en-IN" sz="2400" b="1" u="sng" dirty="0" smtClean="0">
                <a:solidFill>
                  <a:sysClr val="windowText" lastClr="000000"/>
                </a:solidFill>
              </a:rPr>
              <a:t>Peak Demand Reduction Grant</a:t>
            </a:r>
          </a:p>
          <a:p>
            <a:pPr marL="688975" lvl="2" indent="-231775"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$4.5 </a:t>
            </a:r>
            <a:r>
              <a:rPr lang="en-US" dirty="0" smtClean="0">
                <a:solidFill>
                  <a:prstClr val="black"/>
                </a:solidFill>
              </a:rPr>
              <a:t>million</a:t>
            </a:r>
            <a:endParaRPr lang="en-US" dirty="0">
              <a:solidFill>
                <a:prstClr val="black"/>
              </a:solidFill>
            </a:endParaRPr>
          </a:p>
          <a:p>
            <a:pPr marL="688975" lvl="2" indent="-231775"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RFP closed November</a:t>
            </a:r>
          </a:p>
          <a:p>
            <a:pPr marL="688975" lvl="2" indent="-231775">
              <a:spcAft>
                <a:spcPts val="600"/>
              </a:spcAft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Energy Storage </a:t>
            </a:r>
            <a:r>
              <a:rPr lang="en-US" dirty="0" smtClean="0">
                <a:solidFill>
                  <a:prstClr val="black"/>
                </a:solidFill>
              </a:rPr>
              <a:t>is eligible technology </a:t>
            </a:r>
          </a:p>
          <a:p>
            <a:pPr>
              <a:defRPr/>
            </a:pPr>
            <a:r>
              <a:rPr lang="en-IN" sz="2400" b="1" u="sng" dirty="0" smtClean="0">
                <a:solidFill>
                  <a:sysClr val="windowText" lastClr="000000"/>
                </a:solidFill>
              </a:rPr>
              <a:t>Community Clean Energy Resiliency Initiative: Round 3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$14 million 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Announced 9/22/16, includes 3 programs:</a:t>
            </a:r>
          </a:p>
          <a:p>
            <a:pPr lvl="2">
              <a:defRPr/>
            </a:pPr>
            <a:r>
              <a:rPr lang="en-IN" sz="1800" dirty="0" smtClean="0">
                <a:solidFill>
                  <a:sysClr val="windowText" lastClr="000000"/>
                </a:solidFill>
              </a:rPr>
              <a:t>Resiliency Feasibility Studies for State Medical Facilities</a:t>
            </a:r>
          </a:p>
          <a:p>
            <a:pPr lvl="2">
              <a:defRPr/>
            </a:pPr>
            <a:r>
              <a:rPr lang="en-IN" sz="1800" dirty="0" smtClean="0">
                <a:solidFill>
                  <a:sysClr val="windowText" lastClr="000000"/>
                </a:solidFill>
              </a:rPr>
              <a:t>Resiliency Demonstration Projects at public and private hospitals</a:t>
            </a:r>
          </a:p>
          <a:p>
            <a:pPr lvl="3">
              <a:defRPr/>
            </a:pPr>
            <a:r>
              <a:rPr lang="en-IN" sz="1600" dirty="0" smtClean="0">
                <a:solidFill>
                  <a:sysClr val="windowText" lastClr="000000"/>
                </a:solidFill>
              </a:rPr>
              <a:t>$11.5 million Program </a:t>
            </a:r>
            <a:r>
              <a:rPr lang="en-IN" sz="1600" dirty="0">
                <a:solidFill>
                  <a:sysClr val="windowText" lastClr="000000"/>
                </a:solidFill>
              </a:rPr>
              <a:t>Opportunity Notice Posted on 12/5/2016</a:t>
            </a:r>
          </a:p>
          <a:p>
            <a:pPr lvl="2">
              <a:defRPr/>
            </a:pPr>
            <a:r>
              <a:rPr lang="en-IN" sz="1800" dirty="0" smtClean="0">
                <a:solidFill>
                  <a:sysClr val="windowText" lastClr="000000"/>
                </a:solidFill>
              </a:rPr>
              <a:t>Resiliency Tool development for community planners and administrators</a:t>
            </a:r>
          </a:p>
          <a:p>
            <a:pPr>
              <a:defRPr/>
            </a:pPr>
            <a:endParaRPr lang="en-IN" sz="2400" b="1" u="sng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25915"/>
            <a:ext cx="8324193" cy="143466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Storage Integrated with Other Initiatives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29" y="1308541"/>
            <a:ext cx="8741906" cy="5399395"/>
          </a:xfrm>
        </p:spPr>
        <p:txBody>
          <a:bodyPr>
            <a:normAutofit/>
          </a:bodyPr>
          <a:lstStyle/>
          <a:p>
            <a:pPr marL="231775" lvl="1" indent="-231775">
              <a:buSzPct val="100000"/>
              <a:buFont typeface="Arial" pitchFamily="34" charset="0"/>
              <a:buChar char="•"/>
              <a:defRPr/>
            </a:pPr>
            <a:endParaRPr lang="en-US" sz="2600" b="1" dirty="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b="656"/>
          <a:stretch>
            <a:fillRect/>
          </a:stretch>
        </p:blipFill>
        <p:spPr>
          <a:xfrm>
            <a:off x="136564" y="210503"/>
            <a:ext cx="1233920" cy="9585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6564" y="1394439"/>
            <a:ext cx="8723657" cy="5255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-231775">
              <a:buSzPct val="100000"/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Energy Efficiency Programs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Peak Demand Reduction was one of 3 key priorities negotiated by DOER in the 2016—2018 Three Year Plan 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All four electric Energy </a:t>
            </a:r>
            <a:r>
              <a:rPr lang="en-US" sz="2200" dirty="0">
                <a:solidFill>
                  <a:prstClr val="black"/>
                </a:solidFill>
              </a:rPr>
              <a:t>Efficiency Program </a:t>
            </a:r>
            <a:r>
              <a:rPr lang="en-US" sz="2200" dirty="0" smtClean="0">
                <a:solidFill>
                  <a:prstClr val="black"/>
                </a:solidFill>
              </a:rPr>
              <a:t>Administrators have submitted proposals to the DPU to pilot peak demand reduction offerings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These include: </a:t>
            </a:r>
          </a:p>
          <a:p>
            <a:pPr marL="1146175" lvl="3" indent="-231775">
              <a:buSzPct val="10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</a:rPr>
              <a:t>Commercial </a:t>
            </a:r>
            <a:r>
              <a:rPr lang="en-US" dirty="0" smtClean="0">
                <a:solidFill>
                  <a:prstClr val="black"/>
                </a:solidFill>
              </a:rPr>
              <a:t>- small business </a:t>
            </a:r>
            <a:r>
              <a:rPr lang="en-US" dirty="0" err="1" smtClean="0">
                <a:solidFill>
                  <a:prstClr val="black"/>
                </a:solidFill>
              </a:rPr>
              <a:t>wifi</a:t>
            </a:r>
            <a:r>
              <a:rPr lang="en-US" dirty="0" smtClean="0">
                <a:solidFill>
                  <a:prstClr val="black"/>
                </a:solidFill>
              </a:rPr>
              <a:t> thermostats, software and controls, thermal storage, BTM batteries, and economic curtailment</a:t>
            </a:r>
          </a:p>
          <a:p>
            <a:pPr marL="1146175" lvl="3" indent="-231775">
              <a:buSzPct val="10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</a:rPr>
              <a:t>Residential </a:t>
            </a:r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US" dirty="0" err="1" smtClean="0">
                <a:solidFill>
                  <a:prstClr val="black"/>
                </a:solidFill>
              </a:rPr>
              <a:t>wifi</a:t>
            </a:r>
            <a:r>
              <a:rPr lang="en-US" dirty="0" smtClean="0">
                <a:solidFill>
                  <a:prstClr val="black"/>
                </a:solidFill>
              </a:rPr>
              <a:t> thermostats, behavior, and BTM batteries</a:t>
            </a:r>
          </a:p>
          <a:p>
            <a:pPr marL="688975" lvl="2" indent="-231775"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Goal </a:t>
            </a:r>
            <a:r>
              <a:rPr lang="en-US" sz="2200" dirty="0">
                <a:solidFill>
                  <a:prstClr val="black"/>
                </a:solidFill>
              </a:rPr>
              <a:t>to include </a:t>
            </a:r>
            <a:r>
              <a:rPr lang="en-US" sz="2200" dirty="0" smtClean="0">
                <a:solidFill>
                  <a:prstClr val="black"/>
                </a:solidFill>
              </a:rPr>
              <a:t>at scale demand reduction programs as part of next three year plan 2019 - 2021</a:t>
            </a:r>
          </a:p>
          <a:p>
            <a:pPr marL="457200" lvl="2" indent="0">
              <a:buSzPct val="100000"/>
              <a:buFont typeface="Arial"/>
              <a:buNone/>
              <a:defRPr/>
            </a:pPr>
            <a:endParaRPr lang="en-US" sz="26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N" sz="2400" b="1" u="sng" dirty="0" smtClean="0">
                <a:solidFill>
                  <a:sysClr val="windowText" lastClr="000000"/>
                </a:solidFill>
              </a:rPr>
              <a:t>Next Solar Incentive program</a:t>
            </a:r>
            <a:endParaRPr lang="en-IN" sz="2400" b="1" u="sng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IN" sz="2000" dirty="0">
                <a:solidFill>
                  <a:sysClr val="windowText" lastClr="000000"/>
                </a:solidFill>
              </a:rPr>
              <a:t>DOER currently working with stakeholders on next solar incentive program</a:t>
            </a:r>
          </a:p>
          <a:p>
            <a:pPr lvl="1">
              <a:defRPr/>
            </a:pPr>
            <a:r>
              <a:rPr lang="en-IN" sz="2000" dirty="0">
                <a:solidFill>
                  <a:sysClr val="windowText" lastClr="000000"/>
                </a:solidFill>
              </a:rPr>
              <a:t>Current structure includes ES incentive for pairing with solar </a:t>
            </a:r>
            <a:r>
              <a:rPr lang="en-IN" sz="2000" dirty="0" smtClean="0">
                <a:solidFill>
                  <a:sysClr val="windowText" lastClr="000000"/>
                </a:solidFill>
              </a:rPr>
              <a:t>PV</a:t>
            </a:r>
            <a:endParaRPr lang="en-IN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Electric Vehicles: </a:t>
            </a:r>
            <a:r>
              <a:rPr lang="en-US" sz="2400" dirty="0" smtClean="0"/>
              <a:t>Mobile Energy Storage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6482" y="1198179"/>
            <a:ext cx="8705906" cy="493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600" b="1" u="sng" dirty="0">
                <a:solidFill>
                  <a:sysClr val="windowText" lastClr="000000"/>
                </a:solidFill>
              </a:rPr>
              <a:t>Vehicle-to-Grid Electric School </a:t>
            </a:r>
            <a:r>
              <a:rPr lang="en-US" sz="2400" b="1" u="sng" dirty="0" smtClean="0"/>
              <a:t>Bus </a:t>
            </a:r>
            <a:r>
              <a:rPr lang="en-IN" sz="2600" b="1" u="sng" dirty="0" smtClean="0">
                <a:solidFill>
                  <a:sysClr val="windowText" lastClr="000000"/>
                </a:solidFill>
              </a:rPr>
              <a:t>Pilot </a:t>
            </a:r>
            <a:r>
              <a:rPr lang="en-IN" sz="2600" b="1" u="sng" dirty="0">
                <a:solidFill>
                  <a:sysClr val="windowText" lastClr="000000"/>
                </a:solidFill>
              </a:rPr>
              <a:t>Initiative</a:t>
            </a:r>
            <a:endParaRPr lang="en-IN" sz="2600" dirty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IN" sz="2000" dirty="0">
                <a:solidFill>
                  <a:sysClr val="windowText" lastClr="000000"/>
                </a:solidFill>
              </a:rPr>
              <a:t>4 towns each awarded grant to procure 1 electric school bus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Demonstrating vehicle to building energy support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One </a:t>
            </a:r>
            <a:r>
              <a:rPr lang="en-IN" sz="2000" dirty="0">
                <a:solidFill>
                  <a:sysClr val="windowText" lastClr="000000"/>
                </a:solidFill>
              </a:rPr>
              <a:t>town considering inclusion of the bus in </a:t>
            </a:r>
            <a:r>
              <a:rPr lang="en-IN" sz="2000" dirty="0" smtClean="0">
                <a:solidFill>
                  <a:sysClr val="windowText" lastClr="000000"/>
                </a:solidFill>
              </a:rPr>
              <a:t>ISO-NE’s Alternative Technology Regulation Resource (ATRR) program</a:t>
            </a:r>
            <a:endParaRPr lang="en-IN" sz="200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IN" sz="2600" b="1" u="sng" dirty="0" smtClean="0">
                <a:solidFill>
                  <a:sysClr val="windowText" lastClr="000000"/>
                </a:solidFill>
              </a:rPr>
              <a:t>Massachusetts Offers Rebates – Electric Vehicles (MOR-EV)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Up </a:t>
            </a:r>
            <a:r>
              <a:rPr lang="en-IN" sz="2000" dirty="0">
                <a:solidFill>
                  <a:sysClr val="windowText" lastClr="000000"/>
                </a:solidFill>
              </a:rPr>
              <a:t>to $2,500 rebate for eligible plug in electric vehicles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$6 million RGGI funds awarded to-date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&gt;3,000 rebates issued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IN" sz="1000" b="1" dirty="0" smtClean="0">
              <a:solidFill>
                <a:sysClr val="windowText" lastClr="00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IN" b="1" dirty="0" smtClean="0">
                <a:solidFill>
                  <a:sysClr val="windowText" lastClr="000000"/>
                </a:solidFill>
              </a:rPr>
              <a:t>The Baker-</a:t>
            </a:r>
            <a:r>
              <a:rPr lang="en-IN" b="1" dirty="0" err="1" smtClean="0">
                <a:solidFill>
                  <a:sysClr val="windowText" lastClr="000000"/>
                </a:solidFill>
              </a:rPr>
              <a:t>Polito</a:t>
            </a:r>
            <a:r>
              <a:rPr lang="en-IN" b="1" dirty="0" smtClean="0">
                <a:solidFill>
                  <a:sysClr val="windowText" lastClr="000000"/>
                </a:solidFill>
              </a:rPr>
              <a:t> Administration is </a:t>
            </a:r>
            <a:r>
              <a:rPr lang="en-IN" b="1" dirty="0" smtClean="0">
                <a:solidFill>
                  <a:srgbClr val="9BBB59">
                    <a:lumMod val="75000"/>
                  </a:srgbClr>
                </a:solidFill>
              </a:rPr>
              <a:t>investing $12 million more into the MOR-EV program</a:t>
            </a:r>
            <a:r>
              <a:rPr lang="en-IN" b="1" dirty="0" smtClean="0">
                <a:solidFill>
                  <a:sysClr val="windowText" lastClr="000000"/>
                </a:solidFill>
              </a:rPr>
              <a:t>, doubling it’s historic funding, to continue supporting the adoption of electric vehicles in Massachusetts. </a:t>
            </a:r>
          </a:p>
          <a:p>
            <a:pPr lvl="1">
              <a:defRPr/>
            </a:pPr>
            <a:endParaRPr lang="en-IN" sz="2000" dirty="0" smtClean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en-IN" sz="16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THANK YOU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7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Energy Storage </a:t>
            </a:r>
            <a:r>
              <a:rPr lang="en-US" sz="2800" dirty="0" smtClean="0"/>
              <a:t>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6713" y="1063482"/>
            <a:ext cx="4549672" cy="471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2000" b="1" dirty="0" smtClean="0">
                <a:solidFill>
                  <a:sysClr val="windowText" lastClr="000000"/>
                </a:solidFill>
              </a:rPr>
              <a:t>$10 million</a:t>
            </a:r>
            <a:r>
              <a:rPr lang="en-IN" sz="2000" dirty="0" smtClean="0">
                <a:solidFill>
                  <a:sysClr val="windowText" lastClr="000000"/>
                </a:solidFill>
              </a:rPr>
              <a:t> initiative launched in 2015</a:t>
            </a:r>
          </a:p>
          <a:p>
            <a:pPr lvl="1">
              <a:defRPr/>
            </a:pPr>
            <a:r>
              <a:rPr lang="en-US" sz="2000" i="1" dirty="0" smtClean="0"/>
              <a:t>State </a:t>
            </a:r>
            <a:r>
              <a:rPr lang="en-US" sz="2000" i="1" dirty="0"/>
              <a:t>of Charge</a:t>
            </a:r>
            <a:r>
              <a:rPr lang="en-IN" sz="2000" dirty="0" smtClean="0">
                <a:solidFill>
                  <a:sysClr val="windowText" lastClr="000000"/>
                </a:solidFill>
              </a:rPr>
              <a:t> study </a:t>
            </a:r>
          </a:p>
          <a:p>
            <a:pPr lvl="1"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Demonstration projects</a:t>
            </a:r>
          </a:p>
          <a:p>
            <a:pPr>
              <a:defRPr/>
            </a:pPr>
            <a:r>
              <a:rPr lang="en-IN" sz="2000" dirty="0" smtClean="0">
                <a:solidFill>
                  <a:sysClr val="windowText" lastClr="000000"/>
                </a:solidFill>
              </a:rPr>
              <a:t>Robust stakeholder engagement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sz="2000" dirty="0" smtClean="0"/>
              <a:t>Study details: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dirty="0" smtClean="0"/>
              <a:t>Technology and market landscape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dirty="0" smtClean="0"/>
              <a:t>Comprehensive modeling of the cost and benefits of deploying storage 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dirty="0" smtClean="0"/>
              <a:t>Economic use cases of specific storage applications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US" sz="1800" dirty="0" smtClean="0"/>
              <a:t>Economic </a:t>
            </a:r>
            <a:r>
              <a:rPr lang="en-US" sz="1800" dirty="0"/>
              <a:t>development opportunities </a:t>
            </a:r>
            <a:endParaRPr lang="en-US" sz="1800" dirty="0" smtClean="0"/>
          </a:p>
          <a:p>
            <a:pPr marL="685800" lvl="2">
              <a:spcBef>
                <a:spcPts val="1000"/>
              </a:spcBef>
              <a:defRPr/>
            </a:pPr>
            <a:r>
              <a:rPr lang="en-US" sz="1800" dirty="0"/>
              <a:t>Policy and program recommendations to grow storage deployment and </a:t>
            </a:r>
            <a:r>
              <a:rPr lang="en-US" sz="1800" dirty="0" smtClean="0"/>
              <a:t>industry in MA</a:t>
            </a:r>
            <a:endParaRPr lang="en-IN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44352" y="1446173"/>
            <a:ext cx="3442447" cy="1797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defTabSz="914400">
              <a:defRPr/>
            </a:pPr>
            <a:r>
              <a:rPr lang="en-US" sz="1600" b="1" i="1" dirty="0" smtClean="0">
                <a:solidFill>
                  <a:prstClr val="black"/>
                </a:solidFill>
              </a:rPr>
              <a:t>“Massachusetts will continue to lead the way on clean energy, energy efficiency, and the adoption of innovative technologies such as energy storage.”</a:t>
            </a:r>
          </a:p>
          <a:p>
            <a:pPr defTabSz="9144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- Governor Baker, Feb 2016, Accord for a New Energy Future Press Event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44353" y="3657600"/>
            <a:ext cx="3442447" cy="1794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defTabSz="914400">
              <a:defRPr sz="1600">
                <a:solidFill>
                  <a:prstClr val="black"/>
                </a:solidFill>
              </a:defRPr>
            </a:lvl1pPr>
          </a:lstStyle>
          <a:p>
            <a:r>
              <a:rPr lang="en-US" b="1" i="1" dirty="0"/>
              <a:t>“Given the recent advances in energy storage technology and cost-effectiveness, it is hard to imagine a modern electric distribution system that does not include energy storage.” </a:t>
            </a:r>
          </a:p>
          <a:p>
            <a:r>
              <a:rPr lang="en-US" dirty="0"/>
              <a:t>Utility stakeholder perspective</a:t>
            </a:r>
          </a:p>
        </p:txBody>
      </p:sp>
    </p:spTree>
    <p:extLst>
      <p:ext uri="{BB962C8B-B14F-4D97-AF65-F5344CB8AC3E}">
        <p14:creationId xmlns:p14="http://schemas.microsoft.com/office/powerpoint/2010/main" val="10846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651" y="0"/>
            <a:ext cx="9024680" cy="10271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Storage In Commodity Supply Chains</a:t>
            </a: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31651" y="861094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rgbClr val="00609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927808" rIns="149352" bIns="103858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FOOD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Warehouses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Grocery stores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Freezers &amp; refrigerators 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endParaRPr lang="en-US" sz="1800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321" y="1101322"/>
            <a:ext cx="1379348" cy="130378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543174" y="867477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rgbClr val="00609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927808" rIns="149352" bIns="103858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WATER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Reservoirs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Above-ground tanks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Water bottles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endParaRPr lang="en-US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64409" y="1101322"/>
            <a:ext cx="1379348" cy="1303784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054588" y="867477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rgbClr val="00609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927808" rIns="149352" bIns="103858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GASOLINE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Underground tanks Above-ground tanks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Tank trucks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Portable fuel tanks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endPara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64429" y="1101322"/>
            <a:ext cx="1379348" cy="130378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566001" y="867477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rgbClr val="00609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927808" rIns="149352" bIns="103858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OIL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Above-ground tanks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Piping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endPara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07885" y="1101322"/>
            <a:ext cx="1379348" cy="1303784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6077415" y="867477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rgbClr val="00609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927808" rIns="149352" bIns="103858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NATURAL GAS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Depleted fields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Aquifers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Salt caverns  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Pipelines</a:t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en-US" sz="14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Above-ground tanks</a:t>
            </a: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endParaRPr lang="en-US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21437" y="1101322"/>
            <a:ext cx="1379348" cy="1303784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7588939" y="850604"/>
            <a:ext cx="1467391" cy="4446140"/>
          </a:xfrm>
          <a:custGeom>
            <a:avLst/>
            <a:gdLst>
              <a:gd name="connsiteX0" fmla="*/ 0 w 1467391"/>
              <a:gd name="connsiteY0" fmla="*/ 146739 h 4446140"/>
              <a:gd name="connsiteX1" fmla="*/ 146739 w 1467391"/>
              <a:gd name="connsiteY1" fmla="*/ 0 h 4446140"/>
              <a:gd name="connsiteX2" fmla="*/ 1320652 w 1467391"/>
              <a:gd name="connsiteY2" fmla="*/ 0 h 4446140"/>
              <a:gd name="connsiteX3" fmla="*/ 1467391 w 1467391"/>
              <a:gd name="connsiteY3" fmla="*/ 146739 h 4446140"/>
              <a:gd name="connsiteX4" fmla="*/ 1467391 w 1467391"/>
              <a:gd name="connsiteY4" fmla="*/ 4299401 h 4446140"/>
              <a:gd name="connsiteX5" fmla="*/ 1320652 w 1467391"/>
              <a:gd name="connsiteY5" fmla="*/ 4446140 h 4446140"/>
              <a:gd name="connsiteX6" fmla="*/ 146739 w 1467391"/>
              <a:gd name="connsiteY6" fmla="*/ 4446140 h 4446140"/>
              <a:gd name="connsiteX7" fmla="*/ 0 w 1467391"/>
              <a:gd name="connsiteY7" fmla="*/ 4299401 h 4446140"/>
              <a:gd name="connsiteX8" fmla="*/ 0 w 1467391"/>
              <a:gd name="connsiteY8" fmla="*/ 146739 h 444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7391" h="4446140">
                <a:moveTo>
                  <a:pt x="0" y="146739"/>
                </a:moveTo>
                <a:cubicBezTo>
                  <a:pt x="0" y="65697"/>
                  <a:pt x="65697" y="0"/>
                  <a:pt x="146739" y="0"/>
                </a:cubicBezTo>
                <a:lnTo>
                  <a:pt x="1320652" y="0"/>
                </a:lnTo>
                <a:cubicBezTo>
                  <a:pt x="1401694" y="0"/>
                  <a:pt x="1467391" y="65697"/>
                  <a:pt x="1467391" y="146739"/>
                </a:cubicBezTo>
                <a:lnTo>
                  <a:pt x="1467391" y="4299401"/>
                </a:lnTo>
                <a:cubicBezTo>
                  <a:pt x="1467391" y="4380443"/>
                  <a:pt x="1401694" y="4446140"/>
                  <a:pt x="1320652" y="4446140"/>
                </a:cubicBezTo>
                <a:lnTo>
                  <a:pt x="146739" y="4446140"/>
                </a:lnTo>
                <a:cubicBezTo>
                  <a:pt x="65697" y="4446140"/>
                  <a:pt x="0" y="4380443"/>
                  <a:pt x="0" y="4299401"/>
                </a:cubicBezTo>
                <a:lnTo>
                  <a:pt x="0" y="1467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906472" rIns="128016" bIns="1017244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ELECTRICITY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Energy Storage</a:t>
            </a:r>
            <a:r>
              <a:rPr lang="en-US" sz="1600" kern="120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Technologies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baseline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Currently less than 1% of daily electricity consumption for MA</a:t>
            </a:r>
            <a:endParaRPr lang="en-US" sz="1400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32230" y="1101322"/>
            <a:ext cx="1379348" cy="130378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Left-Right Arrow 21"/>
          <p:cNvSpPr/>
          <p:nvPr/>
        </p:nvSpPr>
        <p:spPr>
          <a:xfrm>
            <a:off x="155388" y="4949139"/>
            <a:ext cx="6812951" cy="742202"/>
          </a:xfrm>
          <a:prstGeom prst="leftRightArrow">
            <a:avLst/>
          </a:prstGeom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816425" y="5122338"/>
            <a:ext cx="5522494" cy="3750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/>
            <a:r>
              <a:rPr lang="en-US" sz="1600" b="1" dirty="0">
                <a:solidFill>
                  <a:srgbClr val="004170"/>
                </a:solidFill>
                <a:latin typeface="Helvetica Light"/>
                <a:cs typeface="Helvetica Light"/>
              </a:rPr>
              <a:t>Storage capacity more than 10% of daily consumption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8939" y="4099024"/>
            <a:ext cx="1422639" cy="1213486"/>
          </a:xfrm>
          <a:prstGeom prst="roundRect">
            <a:avLst/>
          </a:prstGeom>
          <a:ln w="57150"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defTabSz="914400"/>
            <a:endParaRPr lang="en-US" sz="1400" b="1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999" y="5670574"/>
            <a:ext cx="9144000" cy="11404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 algn="ctr" defTabSz="914400"/>
            <a:r>
              <a:rPr lang="en-US" sz="2000" dirty="0" smtClean="0">
                <a:solidFill>
                  <a:prstClr val="black"/>
                </a:solidFill>
              </a:rPr>
              <a:t>The electricity market has a fast “speed of light” supply chain and the least amount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algn="ctr" defTabSz="914400"/>
            <a:r>
              <a:rPr lang="en-US" sz="2000" dirty="0" smtClean="0">
                <a:solidFill>
                  <a:prstClr val="black"/>
                </a:solidFill>
              </a:rPr>
              <a:t>of </a:t>
            </a:r>
            <a:r>
              <a:rPr lang="en-US" sz="2000" dirty="0" smtClean="0">
                <a:solidFill>
                  <a:prstClr val="black"/>
                </a:solidFill>
              </a:rPr>
              <a:t>storage. This lack of storage creates a need for additional infrastructure to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algn="ctr" defTabSz="914400"/>
            <a:r>
              <a:rPr lang="en-US" sz="2000" dirty="0" smtClean="0">
                <a:solidFill>
                  <a:prstClr val="black"/>
                </a:solidFill>
              </a:rPr>
              <a:t>maintain </a:t>
            </a:r>
            <a:r>
              <a:rPr lang="en-US" sz="2000" dirty="0" smtClean="0">
                <a:solidFill>
                  <a:prstClr val="black"/>
                </a:solidFill>
              </a:rPr>
              <a:t>market reliability.</a:t>
            </a:r>
            <a:endParaRPr lang="en-US" sz="2000" b="1" u="sng" dirty="0" smtClean="0">
              <a:solidFill>
                <a:prstClr val="black"/>
              </a:solidFill>
            </a:endParaRPr>
          </a:p>
          <a:p>
            <a:pPr marL="285750" indent="-285750" algn="ctr" defTabSz="914400"/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8774907" y="6492880"/>
            <a:ext cx="36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855F1BBB-D2B1-4BEC-8DDC-AFD59C64F6A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 defTabSz="914400">
                <a:defRPr/>
              </a:pPr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Massachusetts Energy </a:t>
            </a:r>
            <a:r>
              <a:rPr lang="en-US" sz="2800" dirty="0" smtClean="0"/>
              <a:t>Challenges:</a:t>
            </a:r>
            <a:br>
              <a:rPr lang="en-US" sz="2800" dirty="0" smtClean="0"/>
            </a:br>
            <a:r>
              <a:rPr lang="en-US" sz="2800" dirty="0"/>
              <a:t>Storage is “Game Changer” for Meeting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63749" y="6356352"/>
            <a:ext cx="2133600" cy="365125"/>
          </a:xfrm>
        </p:spPr>
        <p:txBody>
          <a:bodyPr/>
          <a:lstStyle/>
          <a:p>
            <a:fld id="{4681EBF6-1EEF-4E93-8B11-51B9CB06F3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985" y="2088417"/>
            <a:ext cx="3715523" cy="2067947"/>
          </a:xfrm>
          <a:prstGeom prst="rect">
            <a:avLst/>
          </a:prstGeom>
        </p:spPr>
      </p:pic>
      <p:pic>
        <p:nvPicPr>
          <p:cNvPr id="6" name="Picture 5" descr="Peak Hourly Dem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214" y="3833221"/>
            <a:ext cx="4196154" cy="1739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214" y="5618401"/>
            <a:ext cx="4196154" cy="410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/>
                </a:solidFill>
              </a:rPr>
              <a:t>Top 1% of Hours accounts for 8% of MA Spend on Electricity </a:t>
            </a:r>
          </a:p>
          <a:p>
            <a:pPr algn="ctr" defTabSz="914400"/>
            <a:r>
              <a:rPr lang="en-US" sz="1200" b="1" dirty="0" smtClean="0">
                <a:solidFill>
                  <a:prstClr val="black"/>
                </a:solidFill>
              </a:rPr>
              <a:t>Top 10% of Hours accounts for 40% of Electricity Spend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54" y="3100177"/>
            <a:ext cx="4155477" cy="685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1400" b="1" dirty="0" smtClean="0"/>
              <a:t>The </a:t>
            </a:r>
            <a:r>
              <a:rPr lang="en-US" sz="1400" b="1" dirty="0"/>
              <a:t>need to size </a:t>
            </a:r>
            <a:r>
              <a:rPr lang="en-US" sz="1400" b="1" dirty="0" smtClean="0"/>
              <a:t>grid </a:t>
            </a:r>
            <a:r>
              <a:rPr lang="en-US" sz="1400" b="1" dirty="0"/>
              <a:t>infrastructure to the highest </a:t>
            </a:r>
            <a:r>
              <a:rPr lang="en-US" sz="1400" b="1" dirty="0" smtClean="0"/>
              <a:t>peak usage results </a:t>
            </a:r>
            <a:r>
              <a:rPr lang="en-US" sz="1400" b="1" dirty="0"/>
              <a:t>in system inefficiencies, underutilization of assets, and high </a:t>
            </a:r>
            <a:r>
              <a:rPr lang="en-US" sz="1400" b="1" dirty="0" smtClean="0"/>
              <a:t>cost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96"/>
          <a:stretch>
            <a:fillRect/>
          </a:stretch>
        </p:blipFill>
        <p:spPr bwMode="auto">
          <a:xfrm>
            <a:off x="377961" y="1219338"/>
            <a:ext cx="3968663" cy="183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31817" y="4273580"/>
            <a:ext cx="3487607" cy="1088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Energy storage is the only technology that can use energy generated during low cost off-peak periods to serve load during expensive peak. </a:t>
            </a:r>
          </a:p>
        </p:txBody>
      </p:sp>
      <p:sp>
        <p:nvSpPr>
          <p:cNvPr id="14" name="Right Arrow 13"/>
          <p:cNvSpPr/>
          <p:nvPr/>
        </p:nvSpPr>
        <p:spPr>
          <a:xfrm rot="19075687">
            <a:off x="4567596" y="4202949"/>
            <a:ext cx="678971" cy="244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 rot="2558905">
            <a:off x="4622147" y="2031949"/>
            <a:ext cx="678971" cy="244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216" y="954847"/>
            <a:ext cx="4364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ISO-NE </a:t>
            </a:r>
            <a:r>
              <a:rPr lang="en-US" sz="1000" b="1" i="1" dirty="0"/>
              <a:t>State of the </a:t>
            </a:r>
            <a:r>
              <a:rPr lang="en-US" sz="1000" b="1" i="1" dirty="0" smtClean="0"/>
              <a:t>Grid 2016 and </a:t>
            </a:r>
            <a:r>
              <a:rPr lang="en-US" sz="1000" b="1" dirty="0" smtClean="0"/>
              <a:t>System </a:t>
            </a:r>
            <a:r>
              <a:rPr lang="en-US" sz="1000" b="1" dirty="0"/>
              <a:t>Annual Hourly and Weekly </a:t>
            </a:r>
            <a:r>
              <a:rPr lang="en-US" sz="1000" b="1" dirty="0" smtClean="0"/>
              <a:t>Demand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05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Massachusetts Energy Challenges:</a:t>
            </a:r>
            <a:br>
              <a:rPr lang="en-US" sz="2800" dirty="0"/>
            </a:br>
            <a:r>
              <a:rPr lang="en-US" sz="2800" dirty="0" smtClean="0"/>
              <a:t>Storage reliably integrates more Renewables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6" y="987886"/>
            <a:ext cx="3583655" cy="221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cid:image007.jpg@01D16A6F.01C7F21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48" y="3406505"/>
            <a:ext cx="3997191" cy="2276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roup 24"/>
          <p:cNvGrpSpPr/>
          <p:nvPr/>
        </p:nvGrpSpPr>
        <p:grpSpPr>
          <a:xfrm>
            <a:off x="525531" y="3446320"/>
            <a:ext cx="3623998" cy="2212883"/>
            <a:chOff x="722156" y="3391540"/>
            <a:chExt cx="4927337" cy="2836732"/>
          </a:xfrm>
        </p:grpSpPr>
        <p:pic>
          <p:nvPicPr>
            <p:cNvPr id="71" name="Picture 25" descr="cid:image006.jpg@01D16A6F.01C7F210"/>
            <p:cNvPicPr/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56" y="3391540"/>
              <a:ext cx="4927337" cy="2836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Rectangle 26"/>
            <p:cNvSpPr/>
            <p:nvPr/>
          </p:nvSpPr>
          <p:spPr>
            <a:xfrm>
              <a:off x="3232149" y="4022725"/>
              <a:ext cx="163513" cy="347663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Rectangle 27"/>
            <p:cNvSpPr/>
            <p:nvPr/>
          </p:nvSpPr>
          <p:spPr>
            <a:xfrm>
              <a:off x="3406775" y="4013452"/>
              <a:ext cx="166687" cy="37122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Rectangle 28"/>
            <p:cNvSpPr/>
            <p:nvPr/>
          </p:nvSpPr>
          <p:spPr>
            <a:xfrm>
              <a:off x="3589338" y="4086225"/>
              <a:ext cx="166686" cy="31273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Rectangle 29"/>
            <p:cNvSpPr/>
            <p:nvPr/>
          </p:nvSpPr>
          <p:spPr>
            <a:xfrm>
              <a:off x="3767138" y="4284663"/>
              <a:ext cx="171448" cy="1905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Rectangle 30"/>
            <p:cNvSpPr/>
            <p:nvPr/>
          </p:nvSpPr>
          <p:spPr>
            <a:xfrm>
              <a:off x="3049587" y="4143375"/>
              <a:ext cx="166687" cy="24447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Rectangle 31"/>
            <p:cNvSpPr/>
            <p:nvPr/>
          </p:nvSpPr>
          <p:spPr>
            <a:xfrm>
              <a:off x="2873378" y="4351405"/>
              <a:ext cx="158750" cy="4571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32814" y="5703875"/>
            <a:ext cx="8173440" cy="428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14400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With 55,000+ distributed solar projects and growing, storage can manage </a:t>
            </a:r>
            <a:r>
              <a:rPr lang="en-US" sz="1400" dirty="0">
                <a:solidFill>
                  <a:prstClr val="black"/>
                </a:solidFill>
              </a:rPr>
              <a:t>reverse power flow at </a:t>
            </a:r>
            <a:r>
              <a:rPr lang="en-US" sz="1400" dirty="0" smtClean="0">
                <a:solidFill>
                  <a:prstClr val="black"/>
                </a:solidFill>
              </a:rPr>
              <a:t>substations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2285" y="1163562"/>
            <a:ext cx="4286353" cy="1745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1600" b="1" dirty="0" smtClean="0">
                <a:solidFill>
                  <a:prstClr val="black"/>
                </a:solidFill>
              </a:rPr>
              <a:t>According to ISO-NE “State of the Grid – 2016” more fast and flexible resources will be needed to balance intermittent resources’ variable output. </a:t>
            </a:r>
          </a:p>
          <a:p>
            <a:pPr algn="ctr" defTabSz="914400"/>
            <a:endParaRPr lang="en-US" sz="1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n-US" sz="1600" b="1" u="sng" dirty="0" smtClean="0">
                <a:solidFill>
                  <a:prstClr val="black"/>
                </a:solidFill>
              </a:rPr>
              <a:t>Storage can provide this flexibility</a:t>
            </a:r>
            <a:r>
              <a:rPr lang="en-US" sz="16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4260341" y="4438241"/>
            <a:ext cx="363888" cy="259297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Storage </a:t>
            </a:r>
            <a:r>
              <a:rPr lang="en-US" dirty="0"/>
              <a:t>Optimization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Optimizatio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89186" y="1113968"/>
            <a:ext cx="8753203" cy="46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8100" y="254000"/>
            <a:ext cx="776583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000" b="1" kern="1200" dirty="0">
                <a:solidFill>
                  <a:srgbClr val="0067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  <a:ea typeface="MS PGothic" pitchFamily="34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108" charset="0"/>
              </a:defRPr>
            </a:lvl9pPr>
          </a:lstStyle>
          <a:p>
            <a:r>
              <a:rPr smtClean="0"/>
              <a:t>Model Results: Significant Benefits and Cost Savings from Optimized Storage</a:t>
            </a: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17982"/>
              </p:ext>
            </p:extLst>
          </p:nvPr>
        </p:nvGraphicFramePr>
        <p:xfrm>
          <a:off x="0" y="922681"/>
          <a:ext cx="9144000" cy="5249519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495550"/>
                <a:gridCol w="5364849"/>
                <a:gridCol w="1283601"/>
              </a:tblGrid>
              <a:tr h="431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Benefit Categories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Benefit </a:t>
                      </a:r>
                      <a:r>
                        <a:rPr lang="en-US" sz="1800" u="none" strike="noStrike" dirty="0" smtClean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/>
                </a:tc>
              </a:tr>
              <a:tr h="81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Energy Cost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Reduction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storage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eplaces the use of inefficient generators at peak times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causing: 1) reduced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 prices which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2)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reduces the overall average energy price. This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also benefits the natural gas supply infrastructure.</a:t>
                      </a:r>
                    </a:p>
                  </a:txBody>
                  <a:tcPr marL="5074" marR="5074" marT="50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$275M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7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Reduced Peak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storage can provide peaking capacity to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1) defer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capital costs peaker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plants and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2) reduced cost in the the capacity market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74" marR="5074" marT="50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$1093M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0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Ancillary Services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Cost </a:t>
                      </a:r>
                      <a:r>
                        <a:rPr lang="en-US" sz="1800" u="none" strike="noStrike" dirty="0">
                          <a:effectLst/>
                        </a:rPr>
                        <a:t>Reduction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storage would reduce the overall costs of ancillary services required by the grid system through: 1) frequency regulation, 2) spinning reserve, and 3) voltage stabilization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74" marR="5074" marT="507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$200M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8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Wholesale Market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Cost </a:t>
                      </a:r>
                      <a:r>
                        <a:rPr lang="en-US" sz="1800" u="none" strike="noStrike" dirty="0">
                          <a:effectLst/>
                        </a:rPr>
                        <a:t>Reduction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storage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 be a flexible and rapid tool that help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generators operate more efficiently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through: 1)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wear and tear,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2)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start up and shut down costs, and 3) reduced GHG emissions.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$197M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T&amp;D Cost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Reduction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storage 1)  reduces the losses and maintenance of system, 2) provides reactive power support, 3) increases resilience, and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4)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defers investment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74" marR="5074" marT="50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$305M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Increased Renewable Integration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storage reduces cost in integrating renewable energy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by 1) addressing reverse power flow and 2) avoiding feeder upgrades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74" marR="5074" marT="5074" marB="0" anchor="ctr">
                    <a:solidFill>
                      <a:srgbClr val="F0C2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$219M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F0C2F8"/>
                    </a:solidFill>
                  </a:tcPr>
                </a:tc>
              </a:tr>
              <a:tr h="371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Total </a:t>
                      </a:r>
                      <a:r>
                        <a:rPr lang="en-US" sz="2000" u="none" strike="noStrike" dirty="0" smtClean="0">
                          <a:effectLst/>
                        </a:rPr>
                        <a:t>System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Benefits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4" marR="5074" marT="507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91" rtl="0" eaLnBrk="1" fontAlgn="ctr" latinLnBrk="0" hangingPunct="1"/>
                      <a:r>
                        <a:rPr lang="en-US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$2,288M</a:t>
                      </a:r>
                      <a:endParaRPr lang="en-US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9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Study Findings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8729" y="1175819"/>
            <a:ext cx="69736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7A4"/>
                </a:solidFill>
              </a:rPr>
              <a:t>Opportunities:</a:t>
            </a:r>
          </a:p>
          <a:p>
            <a:r>
              <a:rPr lang="en-US" dirty="0"/>
              <a:t>Energy Storage has potential to provide benefits to the Massachusetts ratepayers, including: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Reducing the </a:t>
            </a:r>
            <a:r>
              <a:rPr lang="en-US" dirty="0" smtClean="0"/>
              <a:t>price </a:t>
            </a:r>
            <a:r>
              <a:rPr lang="en-US" dirty="0"/>
              <a:t>of electricity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Lowering peak demand and deferring investment in new infrastructure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Reducing the cost to integrate renewable generation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Reducing greenhouse gas (GHG) emissions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Increasing the grid’s overall flexibility, reliability and resiliency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Generating nearly $600 million in new jobs</a:t>
            </a:r>
          </a:p>
          <a:p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rgbClr val="0067A4"/>
                </a:solidFill>
              </a:rPr>
              <a:t>Barriers:</a:t>
            </a:r>
            <a:endParaRPr lang="en-US" b="1" dirty="0">
              <a:solidFill>
                <a:srgbClr val="0067A4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Business  models for storage in very early stages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Energy </a:t>
            </a:r>
            <a:r>
              <a:rPr lang="en-US" dirty="0">
                <a:solidFill>
                  <a:prstClr val="black"/>
                </a:solidFill>
              </a:rPr>
              <a:t>storage systems need a way to be compensated for a greater portion of t</a:t>
            </a:r>
            <a:r>
              <a:rPr lang="en-US" dirty="0" smtClean="0">
                <a:solidFill>
                  <a:prstClr val="black"/>
                </a:solidFill>
              </a:rPr>
              <a:t>heir </a:t>
            </a:r>
            <a:r>
              <a:rPr lang="en-US" dirty="0">
                <a:solidFill>
                  <a:prstClr val="black"/>
                </a:solidFill>
              </a:rPr>
              <a:t>cost benefit in order to achieve market </a:t>
            </a:r>
            <a:r>
              <a:rPr lang="en-US" dirty="0" smtClean="0">
                <a:solidFill>
                  <a:prstClr val="black"/>
                </a:solidFill>
              </a:rPr>
              <a:t>viability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09681" y="1356008"/>
            <a:ext cx="1026066" cy="4133159"/>
            <a:chOff x="127439" y="1872732"/>
            <a:chExt cx="972770" cy="3918470"/>
          </a:xfrm>
        </p:grpSpPr>
        <p:grpSp>
          <p:nvGrpSpPr>
            <p:cNvPr id="8" name="Group 7"/>
            <p:cNvGrpSpPr/>
            <p:nvPr/>
          </p:nvGrpSpPr>
          <p:grpSpPr>
            <a:xfrm>
              <a:off x="127439" y="1872732"/>
              <a:ext cx="636813" cy="3918470"/>
              <a:chOff x="127439" y="1872732"/>
              <a:chExt cx="636813" cy="3918470"/>
            </a:xfrm>
          </p:grpSpPr>
          <p:sp>
            <p:nvSpPr>
              <p:cNvPr id="10" name="TextBox 9"/>
              <p:cNvSpPr txBox="1"/>
              <p:nvPr/>
            </p:nvSpPr>
            <p:spPr>
              <a:xfrm rot="16200000">
                <a:off x="-1671310" y="3671481"/>
                <a:ext cx="3918466" cy="32096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600" dirty="0" smtClean="0">
                    <a:solidFill>
                      <a:prstClr val="black"/>
                    </a:solidFill>
                  </a:rPr>
                  <a:t>Energy Storage Benefits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-174366" y="4852584"/>
                <a:ext cx="1556266" cy="3209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600" dirty="0" smtClean="0">
                    <a:solidFill>
                      <a:prstClr val="black"/>
                    </a:solidFill>
                  </a:rPr>
                  <a:t>Remunerable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-602127" y="2918144"/>
                <a:ext cx="2411790" cy="32096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600" dirty="0" smtClean="0">
                    <a:solidFill>
                      <a:prstClr val="black"/>
                    </a:solidFill>
                  </a:rPr>
                  <a:t>Non-Remunerable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85392" y="4776382"/>
              <a:ext cx="1708666" cy="32096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dirty="0" smtClean="0">
                  <a:solidFill>
                    <a:prstClr val="black"/>
                  </a:solidFill>
                </a:rPr>
                <a:t>Cost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sz="3200" dirty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1EBF6-1EEF-4E93-8B11-51B9CB06F3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4521" l="893" r="96429">
                        <a14:foregroundMark x1="9821" y1="12329" x2="84821" y2="46575"/>
                        <a14:foregroundMark x1="81250" y1="21918" x2="9821" y2="32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6" y="79514"/>
            <a:ext cx="1200085" cy="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2505" y="1081212"/>
            <a:ext cx="8799883" cy="8651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N" sz="2000" b="1" dirty="0" smtClean="0">
                <a:solidFill>
                  <a:prstClr val="black"/>
                </a:solidFill>
              </a:rPr>
              <a:t>The Commonwealth can nurture the energy storage industry and grow the deployment of storage in Massachusetts through programs and initiatives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i="1" dirty="0">
                <a:solidFill>
                  <a:srgbClr val="0070C0"/>
                </a:solidFill>
              </a:rPr>
              <a:t>	</a:t>
            </a:r>
            <a:endParaRPr lang="en-IN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338" y="1836050"/>
            <a:ext cx="8091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Funding for Demonstration projects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Grant </a:t>
            </a:r>
            <a:r>
              <a:rPr lang="en-US" sz="2000" dirty="0"/>
              <a:t>and Rebate Programs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Paired </a:t>
            </a:r>
            <a:r>
              <a:rPr lang="en-US" sz="2000" dirty="0"/>
              <a:t>with Clean Energy </a:t>
            </a:r>
            <a:r>
              <a:rPr lang="en-US" sz="2000" dirty="0" smtClean="0"/>
              <a:t>procurements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Storage in State Portfolio Standards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Establish </a:t>
            </a:r>
            <a:r>
              <a:rPr lang="en-US" sz="2000" dirty="0"/>
              <a:t>and Clarify Regulatory Treatment of Utility Storage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ISO </a:t>
            </a:r>
            <a:r>
              <a:rPr lang="en-US" sz="2000" dirty="0"/>
              <a:t>Market Rules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Initiatives </a:t>
            </a:r>
            <a:r>
              <a:rPr lang="en-US" sz="2000" dirty="0"/>
              <a:t>to Grow </a:t>
            </a:r>
            <a:r>
              <a:rPr lang="en-US" sz="2000" dirty="0" smtClean="0"/>
              <a:t>Companies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506" y="4254786"/>
            <a:ext cx="8799884" cy="1814938"/>
          </a:xfrm>
          <a:prstGeom prst="rect">
            <a:avLst/>
          </a:prstGeom>
          <a:solidFill>
            <a:srgbClr val="FFCC00">
              <a:alpha val="22000"/>
            </a:srgb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prstClr val="black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If adopted, </a:t>
            </a:r>
            <a:r>
              <a:rPr lang="en-US" b="1" dirty="0" smtClean="0"/>
              <a:t>the Study </a:t>
            </a:r>
            <a:r>
              <a:rPr lang="en-US" b="1" dirty="0"/>
              <a:t>recommendations </a:t>
            </a:r>
            <a:r>
              <a:rPr lang="en-US" b="1" dirty="0" smtClean="0"/>
              <a:t>have the potential to yield: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600 </a:t>
            </a:r>
            <a:r>
              <a:rPr lang="en-US" sz="2000" b="1" dirty="0"/>
              <a:t>MW of new energy storage </a:t>
            </a:r>
            <a:r>
              <a:rPr lang="en-US" sz="2000" b="1" dirty="0" smtClean="0"/>
              <a:t>by </a:t>
            </a:r>
            <a:r>
              <a:rPr lang="en-US" sz="2000" b="1" dirty="0"/>
              <a:t>2025 </a:t>
            </a:r>
            <a:endParaRPr lang="en-US" sz="2000" b="1" dirty="0" smtClean="0"/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$</a:t>
            </a:r>
            <a:r>
              <a:rPr lang="en-US" sz="2000" b="1" dirty="0"/>
              <a:t>800 million in cost savings to ratepayers </a:t>
            </a:r>
            <a:endParaRPr lang="en-US" sz="2000" b="1" dirty="0" smtClean="0"/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350,000 </a:t>
            </a:r>
            <a:r>
              <a:rPr lang="en-US" sz="2000" b="1" dirty="0"/>
              <a:t>metric tons reduction in GHG emissions over a 10 year time span </a:t>
            </a:r>
            <a:endParaRPr lang="en-US" sz="2000" b="1" dirty="0" smtClean="0"/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Equal </a:t>
            </a:r>
            <a:r>
              <a:rPr lang="en-US" sz="2000" b="1" dirty="0"/>
              <a:t>to taking over 73,000 cars off the </a:t>
            </a:r>
            <a:r>
              <a:rPr lang="en-US" sz="2000" b="1" dirty="0" smtClean="0"/>
              <a:t>road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5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1330</Words>
  <Application>Microsoft Macintosh PowerPoint</Application>
  <PresentationFormat>On-screen Show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Aharoni</vt:lpstr>
      <vt:lpstr>Calibri Light</vt:lpstr>
      <vt:lpstr>Garamond</vt:lpstr>
      <vt:lpstr>Helvetica Light</vt:lpstr>
      <vt:lpstr>MS PGothic</vt:lpstr>
      <vt:lpstr>ＭＳ Ｐゴシック</vt:lpstr>
      <vt:lpstr>Wingdings</vt:lpstr>
      <vt:lpstr>Arial</vt:lpstr>
      <vt:lpstr>Calibri</vt:lpstr>
      <vt:lpstr>Office Theme</vt:lpstr>
      <vt:lpstr>2_Office Theme</vt:lpstr>
      <vt:lpstr>Custom Design</vt:lpstr>
      <vt:lpstr>2_Custom Design</vt:lpstr>
      <vt:lpstr>3_Office Theme</vt:lpstr>
      <vt:lpstr>1_Custom Design</vt:lpstr>
      <vt:lpstr>5_Office Theme</vt:lpstr>
      <vt:lpstr>1_Office Theme</vt:lpstr>
      <vt:lpstr>4_Office Theme</vt:lpstr>
      <vt:lpstr>Energy Storage Initiative  State of Charge Study</vt:lpstr>
      <vt:lpstr>Energy Storage Initiative</vt:lpstr>
      <vt:lpstr>Storage In Commodity Supply Chains</vt:lpstr>
      <vt:lpstr>Massachusetts Energy Challenges: Storage is “Game Changer” for Meeting Peak</vt:lpstr>
      <vt:lpstr>Massachusetts Energy Challenges: Storage reliably integrates more Renewables</vt:lpstr>
      <vt:lpstr>Advanced Storage Optimization Model</vt:lpstr>
      <vt:lpstr>PowerPoint Presentation</vt:lpstr>
      <vt:lpstr>Study Findings</vt:lpstr>
      <vt:lpstr>Study Recommendations</vt:lpstr>
      <vt:lpstr>Clean Energy Legislation “An Act Relative to Energy Diversity” (H. 4568)</vt:lpstr>
      <vt:lpstr>Clean Energy Legislation “An Act Relative to Energy Diversity” (H. 4568)</vt:lpstr>
      <vt:lpstr>Grant Initiatives for Storage</vt:lpstr>
      <vt:lpstr>Storage Integrated with Other Initiatives</vt:lpstr>
      <vt:lpstr>Electric Vehicles: Mobile Energy Storage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Alec Meltzer</dc:creator>
  <cp:lastModifiedBy>Susan Rivo</cp:lastModifiedBy>
  <cp:revision>231</cp:revision>
  <cp:lastPrinted>2016-12-08T23:01:41Z</cp:lastPrinted>
  <dcterms:created xsi:type="dcterms:W3CDTF">2012-12-11T16:02:40Z</dcterms:created>
  <dcterms:modified xsi:type="dcterms:W3CDTF">2016-12-08T23:07:37Z</dcterms:modified>
</cp:coreProperties>
</file>